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  <p:sldMasterId id="2147483704" r:id="rId2"/>
  </p:sldMasterIdLst>
  <p:notesMasterIdLst>
    <p:notesMasterId r:id="rId18"/>
  </p:notesMasterIdLst>
  <p:sldIdLst>
    <p:sldId id="271" r:id="rId3"/>
    <p:sldId id="286" r:id="rId4"/>
    <p:sldId id="274" r:id="rId5"/>
    <p:sldId id="273" r:id="rId6"/>
    <p:sldId id="278" r:id="rId7"/>
    <p:sldId id="279" r:id="rId8"/>
    <p:sldId id="280" r:id="rId9"/>
    <p:sldId id="275" r:id="rId10"/>
    <p:sldId id="281" r:id="rId11"/>
    <p:sldId id="288" r:id="rId12"/>
    <p:sldId id="287" r:id="rId13"/>
    <p:sldId id="282" r:id="rId14"/>
    <p:sldId id="277" r:id="rId15"/>
    <p:sldId id="276" r:id="rId16"/>
    <p:sldId id="283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045" autoAdjust="0"/>
  </p:normalViewPr>
  <p:slideViewPr>
    <p:cSldViewPr>
      <p:cViewPr varScale="1">
        <p:scale>
          <a:sx n="90" d="100"/>
          <a:sy n="90" d="100"/>
        </p:scale>
        <p:origin x="59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jp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350BDE-5D67-4203-B5B0-B2381D9022F2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39215C-C495-40FB-9631-D3506B63C6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0071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9215C-C495-40FB-9631-D3506B63C6B2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468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https://www.youtube.com/watch?v=jJvS4uc4TbU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9215C-C495-40FB-9631-D3506B63C6B2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1935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9" descr="CA1_title_slide_pics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37650" cy="685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6445250" y="6654800"/>
            <a:ext cx="2133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rgbClr val="010066"/>
                </a:solidFill>
                <a:latin typeface="Arial" charset="0"/>
              </a:defRPr>
            </a:lvl1pPr>
            <a:lvl2pPr marL="742950" indent="-285750">
              <a:defRPr sz="2400" b="1">
                <a:solidFill>
                  <a:srgbClr val="010066"/>
                </a:solidFill>
                <a:latin typeface="Arial" charset="0"/>
              </a:defRPr>
            </a:lvl2pPr>
            <a:lvl3pPr marL="1143000" indent="-228600">
              <a:defRPr sz="2400" b="1">
                <a:solidFill>
                  <a:srgbClr val="010066"/>
                </a:solidFill>
                <a:latin typeface="Arial" charset="0"/>
              </a:defRPr>
            </a:lvl3pPr>
            <a:lvl4pPr marL="1600200" indent="-228600">
              <a:defRPr sz="2400" b="1">
                <a:solidFill>
                  <a:srgbClr val="010066"/>
                </a:solidFill>
                <a:latin typeface="Arial" charset="0"/>
              </a:defRPr>
            </a:lvl4pPr>
            <a:lvl5pPr marL="2057400" indent="-228600">
              <a:defRPr sz="2400" b="1">
                <a:solidFill>
                  <a:srgbClr val="010066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charset="0"/>
              </a:defRPr>
            </a:lvl9pPr>
          </a:lstStyle>
          <a:p>
            <a:pPr algn="r">
              <a:defRPr/>
            </a:pPr>
            <a:r>
              <a:rPr lang="en-GB" sz="1000" b="0">
                <a:solidFill>
                  <a:srgbClr val="5B0091"/>
                </a:solidFill>
                <a:cs typeface="Arial" charset="0"/>
              </a:rPr>
              <a:t>© Boardworks Ltd 2007</a:t>
            </a: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896938" y="6654800"/>
            <a:ext cx="655637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1pPr>
            <a:lvl2pPr marL="742950" indent="-285750"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2pPr>
            <a:lvl3pPr marL="1143000" indent="-228600"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3pPr>
            <a:lvl4pPr marL="1600200" indent="-228600"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4pPr>
            <a:lvl5pPr marL="2057400" indent="-228600"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fld id="{5F3560C1-44E1-4C5C-B350-5A5E4F77966E}" type="slidenum">
              <a:rPr lang="en-GB" altLang="en-US" sz="1000" b="0">
                <a:solidFill>
                  <a:srgbClr val="5B0091"/>
                </a:solidFill>
                <a:cs typeface="Arial" panose="020B0604020202020204" pitchFamily="34" charset="0"/>
              </a:rPr>
              <a:pPr eaLnBrk="1" hangingPunct="1">
                <a:spcBef>
                  <a:spcPct val="50000"/>
                </a:spcBef>
              </a:pPr>
              <a:t>‹#›</a:t>
            </a:fld>
            <a:r>
              <a:rPr lang="en-GB" altLang="en-US" sz="1000" b="0">
                <a:solidFill>
                  <a:srgbClr val="5B0091"/>
                </a:solidFill>
                <a:cs typeface="Arial" panose="020B0604020202020204" pitchFamily="34" charset="0"/>
              </a:rPr>
              <a:t> of 47</a:t>
            </a:r>
          </a:p>
        </p:txBody>
      </p:sp>
      <p:pic>
        <p:nvPicPr>
          <p:cNvPr id="5" name="Picture 5" descr="forward_arrow_colour">
            <a:hlinkClick r:id="" action="ppaction://hlinkshowjump?jump=nextslide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7088" y="6167438"/>
            <a:ext cx="630237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1752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2990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975"/>
            <a:ext cx="2057400" cy="60721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3975"/>
            <a:ext cx="6019800" cy="60721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70304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3" y="53975"/>
            <a:ext cx="6516687" cy="5492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280734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2019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09382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17136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19767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53543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19990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7926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843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45299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58831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70661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97117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71094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11139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34508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19028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2D9AD-5D59-46D7-8B42-32805A9B8CB0}" type="datetimeFigureOut">
              <a:rPr lang="en-AU" smtClean="0"/>
              <a:t>5/03/2020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25D7-42C2-461C-8CF0-223A98BD7F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6709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084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1356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239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1744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8429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5635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68668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lide_background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557213" y="53975"/>
            <a:ext cx="6516687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5124" name="Text Box 4"/>
          <p:cNvSpPr txBox="1">
            <a:spLocks noChangeArrowheads="1"/>
          </p:cNvSpPr>
          <p:nvPr/>
        </p:nvSpPr>
        <p:spPr bwMode="auto">
          <a:xfrm>
            <a:off x="6445250" y="6654800"/>
            <a:ext cx="2133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rgbClr val="010066"/>
                </a:solidFill>
                <a:latin typeface="Arial" charset="0"/>
              </a:defRPr>
            </a:lvl1pPr>
            <a:lvl2pPr marL="742950" indent="-285750">
              <a:defRPr sz="2400" b="1">
                <a:solidFill>
                  <a:srgbClr val="010066"/>
                </a:solidFill>
                <a:latin typeface="Arial" charset="0"/>
              </a:defRPr>
            </a:lvl2pPr>
            <a:lvl3pPr marL="1143000" indent="-228600">
              <a:defRPr sz="2400" b="1">
                <a:solidFill>
                  <a:srgbClr val="010066"/>
                </a:solidFill>
                <a:latin typeface="Arial" charset="0"/>
              </a:defRPr>
            </a:lvl3pPr>
            <a:lvl4pPr marL="1600200" indent="-228600">
              <a:defRPr sz="2400" b="1">
                <a:solidFill>
                  <a:srgbClr val="010066"/>
                </a:solidFill>
                <a:latin typeface="Arial" charset="0"/>
              </a:defRPr>
            </a:lvl4pPr>
            <a:lvl5pPr marL="2057400" indent="-228600">
              <a:defRPr sz="2400" b="1">
                <a:solidFill>
                  <a:srgbClr val="010066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charset="0"/>
              </a:defRPr>
            </a:lvl9pPr>
          </a:lstStyle>
          <a:p>
            <a:pPr algn="r">
              <a:defRPr/>
            </a:pPr>
            <a:r>
              <a:rPr lang="en-GB" sz="1000" b="0">
                <a:solidFill>
                  <a:srgbClr val="5B0091"/>
                </a:solidFill>
                <a:cs typeface="Arial" charset="0"/>
              </a:rPr>
              <a:t>© Boardworks Ltd 2007</a:t>
            </a:r>
          </a:p>
        </p:txBody>
      </p:sp>
      <p:sp>
        <p:nvSpPr>
          <p:cNvPr id="5125" name="Text Box 5"/>
          <p:cNvSpPr txBox="1">
            <a:spLocks noChangeArrowheads="1"/>
          </p:cNvSpPr>
          <p:nvPr/>
        </p:nvSpPr>
        <p:spPr bwMode="auto">
          <a:xfrm>
            <a:off x="895350" y="6654800"/>
            <a:ext cx="655638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1pPr>
            <a:lvl2pPr marL="742950" indent="-285750"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2pPr>
            <a:lvl3pPr marL="1143000" indent="-228600"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3pPr>
            <a:lvl4pPr marL="1600200" indent="-228600"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4pPr>
            <a:lvl5pPr marL="2057400" indent="-228600"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10066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fld id="{72F458F7-18CA-46CD-A87F-03A263DCEEAB}" type="slidenum">
              <a:rPr lang="en-GB" altLang="en-US" sz="1000" b="0">
                <a:solidFill>
                  <a:srgbClr val="5B0091"/>
                </a:solidFill>
                <a:cs typeface="Arial" panose="020B0604020202020204" pitchFamily="34" charset="0"/>
              </a:rPr>
              <a:pPr eaLnBrk="1" hangingPunct="1">
                <a:spcBef>
                  <a:spcPct val="50000"/>
                </a:spcBef>
              </a:pPr>
              <a:t>‹#›</a:t>
            </a:fld>
            <a:r>
              <a:rPr lang="en-GB" altLang="en-US" sz="1000" b="0">
                <a:solidFill>
                  <a:srgbClr val="5B0091"/>
                </a:solidFill>
                <a:cs typeface="Arial" panose="020B0604020202020204" pitchFamily="34" charset="0"/>
              </a:rPr>
              <a:t> of 47</a:t>
            </a:r>
          </a:p>
        </p:txBody>
      </p:sp>
      <p:pic>
        <p:nvPicPr>
          <p:cNvPr id="5126" name="Picture 6" descr="back_arrow_trans">
            <a:hlinkClick r:id="" action="ppaction://hlinkshowjump?jump=previousslide"/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6167438"/>
            <a:ext cx="63023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7" name="Picture 7" descr="forward_arrow_grey">
            <a:hlinkClick r:id="" action="ppaction://hlinkshowjump?jump=nextslide"/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7088" y="6167438"/>
            <a:ext cx="630237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128" name="Group 11"/>
          <p:cNvGrpSpPr>
            <a:grpSpLocks/>
          </p:cNvGrpSpPr>
          <p:nvPr userDrawn="1"/>
        </p:nvGrpSpPr>
        <p:grpSpPr bwMode="auto">
          <a:xfrm>
            <a:off x="222250" y="146050"/>
            <a:ext cx="360363" cy="360363"/>
            <a:chOff x="1213" y="829"/>
            <a:chExt cx="227" cy="227"/>
          </a:xfrm>
        </p:grpSpPr>
        <p:sp>
          <p:nvSpPr>
            <p:cNvPr id="5129" name="Oval 8"/>
            <p:cNvSpPr>
              <a:spLocks noChangeArrowheads="1"/>
            </p:cNvSpPr>
            <p:nvPr userDrawn="1"/>
          </p:nvSpPr>
          <p:spPr bwMode="auto">
            <a:xfrm>
              <a:off x="1213" y="829"/>
              <a:ext cx="227" cy="227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00006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rgbClr val="010066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2400" b="1">
                  <a:solidFill>
                    <a:srgbClr val="010066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2400" b="1">
                  <a:solidFill>
                    <a:srgbClr val="010066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2400" b="1">
                  <a:solidFill>
                    <a:srgbClr val="010066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2400" b="1">
                  <a:solidFill>
                    <a:srgbClr val="010066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010066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010066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010066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010066"/>
                  </a:solidFill>
                  <a:latin typeface="Arial" panose="020B0604020202020204" pitchFamily="34" charset="0"/>
                </a:defRPr>
              </a:lvl9pPr>
            </a:lstStyle>
            <a:p>
              <a:endParaRPr lang="en-GB" altLang="en-US"/>
            </a:p>
          </p:txBody>
        </p:sp>
        <p:pic>
          <p:nvPicPr>
            <p:cNvPr id="5130" name="Picture 10" descr="CA1_small circle"/>
            <p:cNvPicPr>
              <a:picLocks noChangeAspect="1" noChangeArrowheads="1"/>
            </p:cNvPicPr>
            <p:nvPr userDrawn="1"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5" y="841"/>
              <a:ext cx="204" cy="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7194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66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6600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6600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6600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6600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rgbClr val="FF6600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rgbClr val="FF6600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rgbClr val="FF6600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rgbClr val="FF6600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71317" cy="6874935"/>
            <a:chOff x="-8467" y="-8468"/>
            <a:chExt cx="9171317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876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F2E19-BF09-40F7-9F2F-904ED188A2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Elemental </a:t>
            </a:r>
            <a:r>
              <a:rPr lang="en-AU" dirty="0"/>
              <a:t>Spectra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8ED22-6167-4838-A2AA-09B5255A6D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Pearson 3.4-3.5</a:t>
            </a:r>
            <a:endParaRPr lang="en-AU" dirty="0"/>
          </a:p>
          <a:p>
            <a:r>
              <a:rPr lang="en-AU" dirty="0"/>
              <a:t>Lucarelli 2.10</a:t>
            </a:r>
          </a:p>
        </p:txBody>
      </p:sp>
    </p:spTree>
    <p:extLst>
      <p:ext uri="{BB962C8B-B14F-4D97-AF65-F5344CB8AC3E}">
        <p14:creationId xmlns:p14="http://schemas.microsoft.com/office/powerpoint/2010/main" val="271752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44"/>
          <a:stretch/>
        </p:blipFill>
        <p:spPr>
          <a:xfrm>
            <a:off x="1979712" y="6120530"/>
            <a:ext cx="5616624" cy="5349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1630"/>
            <a:ext cx="8136904" cy="610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35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35" y="332656"/>
            <a:ext cx="8828679" cy="6192688"/>
          </a:xfrm>
        </p:spPr>
      </p:pic>
    </p:spTree>
    <p:extLst>
      <p:ext uri="{BB962C8B-B14F-4D97-AF65-F5344CB8AC3E}">
        <p14:creationId xmlns:p14="http://schemas.microsoft.com/office/powerpoint/2010/main" val="3284220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Flame Tests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2160590"/>
            <a:ext cx="5474569" cy="4436762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AU" sz="2400" dirty="0" smtClean="0"/>
              <a:t>Why does each element have a different coloured flame?</a:t>
            </a:r>
          </a:p>
          <a:p>
            <a:pPr>
              <a:lnSpc>
                <a:spcPct val="150000"/>
              </a:lnSpc>
            </a:pPr>
            <a:endParaRPr lang="en-AU" sz="2400" dirty="0"/>
          </a:p>
          <a:p>
            <a:pPr>
              <a:lnSpc>
                <a:spcPct val="150000"/>
              </a:lnSpc>
            </a:pPr>
            <a:r>
              <a:rPr lang="en-AU" sz="2400" dirty="0" smtClean="0"/>
              <a:t>Is this quantitative or qualitative data?</a:t>
            </a:r>
          </a:p>
          <a:p>
            <a:pPr>
              <a:lnSpc>
                <a:spcPct val="150000"/>
              </a:lnSpc>
            </a:pPr>
            <a:endParaRPr lang="en-AU" sz="2400" dirty="0"/>
          </a:p>
          <a:p>
            <a:pPr>
              <a:lnSpc>
                <a:spcPct val="150000"/>
              </a:lnSpc>
            </a:pPr>
            <a:r>
              <a:rPr lang="en-AU" sz="2400" dirty="0" smtClean="0"/>
              <a:t>What are the pitfalls of this test?</a:t>
            </a:r>
            <a:endParaRPr lang="en-AU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7450" t="11121" r="3651" b="11121"/>
          <a:stretch/>
        </p:blipFill>
        <p:spPr>
          <a:xfrm>
            <a:off x="6278838" y="0"/>
            <a:ext cx="266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85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77A3A-DBF7-45A3-92A0-C15790320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AAS (Qualitative and Quantitative)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EBAE4-7490-44D9-9EA2-EE97CDB7E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098" name="Picture 2" descr="https://i.ytimg.com/vi/_izbNvw2Tkg/maxresdefault.jpg">
            <a:extLst>
              <a:ext uri="{FF2B5EF4-FFF2-40B4-BE49-F238E27FC236}">
                <a16:creationId xmlns:a16="http://schemas.microsoft.com/office/drawing/2014/main" id="{F1011EEB-982C-4306-AD3A-B38433F338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8" t="28147" r="4325" b="8889"/>
          <a:stretch/>
        </p:blipFill>
        <p:spPr bwMode="auto">
          <a:xfrm>
            <a:off x="578604" y="1723363"/>
            <a:ext cx="7848872" cy="43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1790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5F93D-F044-4CAE-B114-595CDA254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Atomic Absorption Spectroscopy (AAS)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A9374-95BA-4831-8F59-979E21D59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dirty="0"/>
              <a:t>Related to emission spectroscopy</a:t>
            </a:r>
          </a:p>
          <a:p>
            <a:r>
              <a:rPr lang="en-AU" dirty="0"/>
              <a:t>Used for </a:t>
            </a:r>
            <a:r>
              <a:rPr lang="en-AU" b="1" dirty="0"/>
              <a:t>quantitative</a:t>
            </a:r>
            <a:r>
              <a:rPr lang="en-AU" dirty="0"/>
              <a:t> analysis</a:t>
            </a:r>
          </a:p>
          <a:p>
            <a:endParaRPr lang="en-AU" dirty="0"/>
          </a:p>
          <a:p>
            <a:pPr>
              <a:buFont typeface="+mj-lt"/>
              <a:buAutoNum type="arabicPeriod"/>
            </a:pPr>
            <a:r>
              <a:rPr lang="en-AU" dirty="0"/>
              <a:t>Determine element to be analysed</a:t>
            </a:r>
          </a:p>
          <a:p>
            <a:pPr>
              <a:buFont typeface="+mj-lt"/>
              <a:buAutoNum type="arabicPeriod"/>
            </a:pPr>
            <a:r>
              <a:rPr lang="en-AU" dirty="0"/>
              <a:t>Use a lamp of specific wavelength emission</a:t>
            </a:r>
          </a:p>
          <a:p>
            <a:pPr>
              <a:buFont typeface="+mj-lt"/>
              <a:buAutoNum type="arabicPeriod"/>
            </a:pPr>
            <a:r>
              <a:rPr lang="en-AU" dirty="0"/>
              <a:t>Sample is </a:t>
            </a:r>
            <a:r>
              <a:rPr lang="en-AU" dirty="0" err="1"/>
              <a:t>vapourised</a:t>
            </a:r>
            <a:r>
              <a:rPr lang="en-AU" dirty="0"/>
              <a:t> and passed through a flame</a:t>
            </a:r>
          </a:p>
          <a:p>
            <a:pPr>
              <a:buFont typeface="+mj-lt"/>
              <a:buAutoNum type="arabicPeriod"/>
            </a:pPr>
            <a:r>
              <a:rPr lang="en-AU" dirty="0"/>
              <a:t>The atoms of the element absorb the light </a:t>
            </a:r>
          </a:p>
          <a:p>
            <a:pPr>
              <a:buFont typeface="+mj-lt"/>
              <a:buAutoNum type="arabicPeriod"/>
            </a:pPr>
            <a:r>
              <a:rPr lang="en-AU" dirty="0"/>
              <a:t>Any unabsorbed light waves pass through the flame to </a:t>
            </a:r>
            <a:r>
              <a:rPr lang="en-AU" dirty="0" err="1"/>
              <a:t>monchromator</a:t>
            </a:r>
            <a:r>
              <a:rPr lang="en-AU" dirty="0"/>
              <a:t> and then a detector</a:t>
            </a:r>
          </a:p>
          <a:p>
            <a:pPr>
              <a:buFont typeface="+mj-lt"/>
              <a:buAutoNum type="arabicPeriod"/>
            </a:pPr>
            <a:endParaRPr lang="en-AU" dirty="0"/>
          </a:p>
          <a:p>
            <a:pPr>
              <a:buFont typeface="+mj-lt"/>
              <a:buAutoNum type="arabicPeriod"/>
            </a:pPr>
            <a:r>
              <a:rPr lang="en-AU" dirty="0"/>
              <a:t>Absorbance value = light emitted – light detected</a:t>
            </a:r>
          </a:p>
        </p:txBody>
      </p:sp>
    </p:spTree>
    <p:extLst>
      <p:ext uri="{BB962C8B-B14F-4D97-AF65-F5344CB8AC3E}">
        <p14:creationId xmlns:p14="http://schemas.microsoft.com/office/powerpoint/2010/main" val="227468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Practice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AU" sz="2400" dirty="0" smtClean="0"/>
              <a:t>Pearson 3.4 and 3.5</a:t>
            </a:r>
          </a:p>
          <a:p>
            <a:r>
              <a:rPr lang="en-AU" sz="2400" dirty="0" smtClean="0"/>
              <a:t>Pearson Chapter 3 Review</a:t>
            </a:r>
          </a:p>
          <a:p>
            <a:endParaRPr lang="en-AU" sz="2400" dirty="0"/>
          </a:p>
          <a:p>
            <a:r>
              <a:rPr lang="en-AU" sz="2400" dirty="0" err="1" smtClean="0"/>
              <a:t>Lucarelli</a:t>
            </a:r>
            <a:r>
              <a:rPr lang="en-AU" sz="2400" dirty="0" smtClean="0"/>
              <a:t> 2.10 and Set 3</a:t>
            </a:r>
          </a:p>
          <a:p>
            <a:endParaRPr lang="en-AU" sz="2400" dirty="0"/>
          </a:p>
          <a:p>
            <a:endParaRPr lang="en-AU" sz="2400" dirty="0" smtClean="0"/>
          </a:p>
          <a:p>
            <a:endParaRPr lang="en-AU" sz="2400" dirty="0"/>
          </a:p>
          <a:p>
            <a:r>
              <a:rPr lang="en-AU" sz="2400" b="1" dirty="0" smtClean="0"/>
              <a:t>STAWA Experiment 8 and Experiment 9</a:t>
            </a:r>
          </a:p>
        </p:txBody>
      </p:sp>
    </p:spTree>
    <p:extLst>
      <p:ext uri="{BB962C8B-B14F-4D97-AF65-F5344CB8AC3E}">
        <p14:creationId xmlns:p14="http://schemas.microsoft.com/office/powerpoint/2010/main" val="404567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651" t="28400" r="30201" b="18321"/>
          <a:stretch/>
        </p:blipFill>
        <p:spPr>
          <a:xfrm>
            <a:off x="30290" y="739793"/>
            <a:ext cx="9145016" cy="532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47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AF99D-618E-4B81-987A-77B8F7484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Visible Spectrum</a:t>
            </a:r>
          </a:p>
        </p:txBody>
      </p:sp>
      <p:sp>
        <p:nvSpPr>
          <p:cNvPr id="4" name="AutoShape 2" descr="Related image">
            <a:extLst>
              <a:ext uri="{FF2B5EF4-FFF2-40B4-BE49-F238E27FC236}">
                <a16:creationId xmlns:a16="http://schemas.microsoft.com/office/drawing/2014/main" id="{8C81AB77-101B-45F1-A35C-9B9A4DDB38A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56772A-E48D-4473-8910-256272B174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75" t="32414" r="46419" b="20233"/>
          <a:stretch/>
        </p:blipFill>
        <p:spPr>
          <a:xfrm>
            <a:off x="2234111" y="1521454"/>
            <a:ext cx="4370977" cy="2705844"/>
          </a:xfrm>
          <a:prstGeom prst="rect">
            <a:avLst/>
          </a:prstGeom>
        </p:spPr>
      </p:pic>
      <p:pic>
        <p:nvPicPr>
          <p:cNvPr id="3076" name="Picture 4" descr="Image result for visible spectrum">
            <a:extLst>
              <a:ext uri="{FF2B5EF4-FFF2-40B4-BE49-F238E27FC236}">
                <a16:creationId xmlns:a16="http://schemas.microsoft.com/office/drawing/2014/main" id="{02A6D6D9-2D85-448F-A2D9-4CF3C1FF7C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4525376"/>
            <a:ext cx="9144000" cy="173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041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7576C-250B-4651-B248-AFA524950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Electron shells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6C4EF-1D08-4462-B768-C5FC3E6D3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8" y="2160590"/>
            <a:ext cx="7850833" cy="450877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AU" sz="2400" dirty="0"/>
              <a:t>What is the electron </a:t>
            </a:r>
            <a:r>
              <a:rPr lang="en-AU" sz="2400" dirty="0" smtClean="0"/>
              <a:t>subshell </a:t>
            </a:r>
            <a:r>
              <a:rPr lang="en-AU" sz="2400" dirty="0"/>
              <a:t>configuration for </a:t>
            </a:r>
            <a:r>
              <a:rPr lang="en-AU" sz="2400" dirty="0" smtClean="0"/>
              <a:t>He?</a:t>
            </a:r>
            <a:endParaRPr lang="en-AU" sz="2400" dirty="0"/>
          </a:p>
          <a:p>
            <a:pPr>
              <a:lnSpc>
                <a:spcPct val="150000"/>
              </a:lnSpc>
            </a:pPr>
            <a:endParaRPr lang="en-AU" sz="2400" baseline="30000" dirty="0"/>
          </a:p>
          <a:p>
            <a:pPr>
              <a:lnSpc>
                <a:spcPct val="150000"/>
              </a:lnSpc>
            </a:pPr>
            <a:r>
              <a:rPr lang="en-AU" sz="2400" dirty="0"/>
              <a:t>What is the electron </a:t>
            </a:r>
            <a:r>
              <a:rPr lang="en-AU" sz="2400" dirty="0" smtClean="0"/>
              <a:t>subshell </a:t>
            </a:r>
            <a:r>
              <a:rPr lang="en-AU" sz="2400" dirty="0"/>
              <a:t>configuration for </a:t>
            </a:r>
            <a:r>
              <a:rPr lang="en-AU" sz="2400" dirty="0" smtClean="0"/>
              <a:t>S?</a:t>
            </a:r>
          </a:p>
          <a:p>
            <a:pPr>
              <a:lnSpc>
                <a:spcPct val="150000"/>
              </a:lnSpc>
            </a:pPr>
            <a:endParaRPr lang="en-AU" sz="2400" baseline="30000" dirty="0"/>
          </a:p>
          <a:p>
            <a:pPr>
              <a:lnSpc>
                <a:spcPct val="150000"/>
              </a:lnSpc>
            </a:pPr>
            <a:r>
              <a:rPr lang="en-AU" sz="2400" dirty="0" smtClean="0"/>
              <a:t>**What is the electron subshell configuration for Cr</a:t>
            </a:r>
            <a:r>
              <a:rPr lang="en-AU" sz="2400" baseline="30000" dirty="0" smtClean="0"/>
              <a:t>2+</a:t>
            </a:r>
            <a:r>
              <a:rPr lang="en-AU" sz="2400" dirty="0" smtClean="0"/>
              <a:t>?**</a:t>
            </a:r>
          </a:p>
          <a:p>
            <a:pPr>
              <a:lnSpc>
                <a:spcPct val="150000"/>
              </a:lnSpc>
            </a:pPr>
            <a:endParaRPr lang="en-AU" sz="2400" baseline="30000" dirty="0"/>
          </a:p>
          <a:p>
            <a:pPr>
              <a:lnSpc>
                <a:spcPct val="150000"/>
              </a:lnSpc>
            </a:pPr>
            <a:r>
              <a:rPr lang="en-AU" sz="2400" dirty="0" smtClean="0"/>
              <a:t>Circle the valence electrons for each!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86393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651" t="33440" r="41900" b="30561"/>
          <a:stretch/>
        </p:blipFill>
        <p:spPr>
          <a:xfrm>
            <a:off x="251520" y="1484784"/>
            <a:ext cx="8712968" cy="360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68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9550" t="60800" r="29750" b="21200"/>
          <a:stretch/>
        </p:blipFill>
        <p:spPr>
          <a:xfrm>
            <a:off x="450268" y="1124744"/>
            <a:ext cx="8082172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575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7549" t="19040" r="11751" b="52160"/>
          <a:stretch/>
        </p:blipFill>
        <p:spPr>
          <a:xfrm>
            <a:off x="1115616" y="609600"/>
            <a:ext cx="6246525" cy="543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20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1CC4D-59E7-466F-86AB-64D21334D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Absorption and Emission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5BFC6-C8E2-4017-BC57-0A1E7EA15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29A3A-397E-4A09-8F6F-FB812469D1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75" t="34593" r="31888" b="30391"/>
          <a:stretch/>
        </p:blipFill>
        <p:spPr>
          <a:xfrm>
            <a:off x="856478" y="2036796"/>
            <a:ext cx="7431044" cy="412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6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Hydrogen emission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 smtClean="0"/>
              <a:t>Why are there multiple emission lines?</a:t>
            </a:r>
            <a:endParaRPr lang="en-AU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41900" t="42080" r="24350" b="43520"/>
          <a:stretch/>
        </p:blipFill>
        <p:spPr>
          <a:xfrm>
            <a:off x="323528" y="3212976"/>
            <a:ext cx="8536952" cy="227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33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Default Design">
  <a:themeElements>
    <a:clrScheme name="2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2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rgbClr val="010066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rgbClr val="010066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2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180</Words>
  <Application>Microsoft Office PowerPoint</Application>
  <PresentationFormat>On-screen Show (4:3)</PresentationFormat>
  <Paragraphs>45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Trebuchet MS</vt:lpstr>
      <vt:lpstr>Wingdings 3</vt:lpstr>
      <vt:lpstr>2_Default Design</vt:lpstr>
      <vt:lpstr>Facet</vt:lpstr>
      <vt:lpstr>Elemental Spectra</vt:lpstr>
      <vt:lpstr>PowerPoint Presentation</vt:lpstr>
      <vt:lpstr>The Visible Spectrum</vt:lpstr>
      <vt:lpstr>Electron shells</vt:lpstr>
      <vt:lpstr>PowerPoint Presentation</vt:lpstr>
      <vt:lpstr>PowerPoint Presentation</vt:lpstr>
      <vt:lpstr>PowerPoint Presentation</vt:lpstr>
      <vt:lpstr>Absorption and Emission</vt:lpstr>
      <vt:lpstr>Hydrogen emission</vt:lpstr>
      <vt:lpstr>PowerPoint Presentation</vt:lpstr>
      <vt:lpstr>PowerPoint Presentation</vt:lpstr>
      <vt:lpstr>Flame Tests</vt:lpstr>
      <vt:lpstr>AAS (Qualitative and Quantitative)</vt:lpstr>
      <vt:lpstr>Atomic Absorption Spectroscopy (AAS)</vt:lpstr>
      <vt:lpstr>Practice</vt:lpstr>
    </vt:vector>
  </TitlesOfParts>
  <Company>The Department of Education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Atomic Structure</dc:title>
  <dc:creator>HOLLAND Katharine</dc:creator>
  <cp:lastModifiedBy>REID Brodie [Perth Modern School]</cp:lastModifiedBy>
  <cp:revision>43</cp:revision>
  <dcterms:created xsi:type="dcterms:W3CDTF">2016-02-14T10:19:51Z</dcterms:created>
  <dcterms:modified xsi:type="dcterms:W3CDTF">2020-03-05T02:32:50Z</dcterms:modified>
</cp:coreProperties>
</file>

<file path=docProps/thumbnail.jpeg>
</file>